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6"/>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 id="668" r:id="rId355"/>
    <p:sldId id="669" r:id="rId356"/>
    <p:sldId id="672" r:id="rId357"/>
    <p:sldId id="673" r:id="rId358"/>
    <p:sldId id="674" r:id="rId359"/>
    <p:sldId id="675" r:id="rId360"/>
    <p:sldId id="670" r:id="rId361"/>
    <p:sldId id="671" r:id="rId362"/>
    <p:sldId id="676" r:id="rId363"/>
    <p:sldId id="677" r:id="rId364"/>
    <p:sldId id="678" r:id="rId365"/>
    <p:sldId id="679" r:id="rId366"/>
    <p:sldId id="680" r:id="rId367"/>
    <p:sldId id="681" r:id="rId368"/>
    <p:sldId id="689" r:id="rId369"/>
    <p:sldId id="685" r:id="rId370"/>
    <p:sldId id="684" r:id="rId371"/>
    <p:sldId id="690" r:id="rId372"/>
    <p:sldId id="682" r:id="rId373"/>
    <p:sldId id="683" r:id="rId374"/>
    <p:sldId id="687" r:id="rId375"/>
    <p:sldId id="688" r:id="rId376"/>
    <p:sldId id="691" r:id="rId377"/>
    <p:sldId id="692" r:id="rId378"/>
    <p:sldId id="693" r:id="rId379"/>
    <p:sldId id="694" r:id="rId380"/>
    <p:sldId id="695" r:id="rId381"/>
    <p:sldId id="696" r:id="rId382"/>
    <p:sldId id="697" r:id="rId383"/>
    <p:sldId id="698" r:id="rId384"/>
    <p:sldId id="700" r:id="rId385"/>
    <p:sldId id="699" r:id="rId386"/>
    <p:sldId id="701" r:id="rId387"/>
    <p:sldId id="702" r:id="rId388"/>
    <p:sldId id="703" r:id="rId389"/>
    <p:sldId id="704" r:id="rId390"/>
    <p:sldId id="705" r:id="rId391"/>
    <p:sldId id="706" r:id="rId392"/>
    <p:sldId id="707" r:id="rId393"/>
    <p:sldId id="712" r:id="rId394"/>
    <p:sldId id="709" r:id="rId395"/>
    <p:sldId id="710" r:id="rId396"/>
    <p:sldId id="711" r:id="rId397"/>
    <p:sldId id="716" r:id="rId398"/>
    <p:sldId id="717" r:id="rId399"/>
    <p:sldId id="718" r:id="rId400"/>
    <p:sldId id="719" r:id="rId401"/>
    <p:sldId id="714" r:id="rId402"/>
    <p:sldId id="715" r:id="rId403"/>
    <p:sldId id="708" r:id="rId404"/>
    <p:sldId id="713" r:id="rId4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209" d="100"/>
          <a:sy n="209" d="100"/>
        </p:scale>
        <p:origin x="-10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notesMaster" Target="notesMasters/notesMaster1.xml"/><Relationship Id="rId407" Type="http://schemas.openxmlformats.org/officeDocument/2006/relationships/printerSettings" Target="printerSettings/printerSettings1.bin"/><Relationship Id="rId408" Type="http://schemas.openxmlformats.org/officeDocument/2006/relationships/presProps" Target="presProps.xml"/><Relationship Id="rId409" Type="http://schemas.openxmlformats.org/officeDocument/2006/relationships/viewProps" Target="viewProp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theme" Target="theme/theme1.xml"/><Relationship Id="rId411"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5/16/17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5/16/17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5/16/17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5/16/17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5/16/17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5/16/17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5/16/17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5/16/17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5/16/17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p>
          <a:p>
            <a:pPr lvl="1"/>
            <a:r>
              <a:rPr lang="en-US" dirty="0" smtClean="0"/>
              <a:t>How to discover the hidden type of an expression?</a:t>
            </a:r>
            <a:endParaRPr lang="en-US" dirty="0"/>
          </a:p>
          <a:p>
            <a:r>
              <a:rPr lang="en-US" dirty="0" smtClean="0"/>
              <a:t>Type Switching</a:t>
            </a:r>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509195106"/>
      </p:ext>
    </p:extLst>
  </p:cSld>
  <p:clrMapOvr>
    <a:masterClrMapping/>
  </p:clrMapOvr>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Wrap up chapter on ‘Types’</a:t>
            </a:r>
          </a:p>
          <a:p>
            <a:pPr lvl="1"/>
            <a:r>
              <a:rPr lang="en-US" dirty="0" smtClean="0"/>
              <a:t>Review some key concepts</a:t>
            </a:r>
          </a:p>
          <a:p>
            <a:pPr lvl="2"/>
            <a:r>
              <a:rPr lang="en-US" dirty="0" err="1" smtClean="0"/>
              <a:t>Unamed</a:t>
            </a:r>
            <a:r>
              <a:rPr lang="en-US" dirty="0" smtClean="0"/>
              <a:t> types</a:t>
            </a:r>
          </a:p>
          <a:p>
            <a:pPr lvl="2"/>
            <a:r>
              <a:rPr lang="en-US" dirty="0" smtClean="0"/>
              <a:t>Named types</a:t>
            </a:r>
          </a:p>
          <a:p>
            <a:pPr lvl="2"/>
            <a:r>
              <a:rPr lang="en-US" dirty="0" smtClean="0"/>
              <a:t>Assignability between types</a:t>
            </a:r>
          </a:p>
          <a:p>
            <a:pPr lvl="2"/>
            <a:r>
              <a:rPr lang="en-US" dirty="0" smtClean="0"/>
              <a:t>Interfaces vs. </a:t>
            </a:r>
            <a:r>
              <a:rPr lang="en-US" dirty="0" err="1" smtClean="0"/>
              <a:t>Structs</a:t>
            </a:r>
            <a:endParaRPr lang="en-US" dirty="0" smtClean="0"/>
          </a:p>
          <a:p>
            <a:pPr lvl="2"/>
            <a:r>
              <a:rPr lang="en-US" dirty="0" smtClean="0"/>
              <a:t>Implementing Interfaces</a:t>
            </a:r>
          </a:p>
          <a:p>
            <a:pPr lvl="2"/>
            <a:r>
              <a:rPr lang="en-US" smtClean="0"/>
              <a:t>Empty interface</a:t>
            </a:r>
            <a:endParaRPr lang="en-US" dirty="0" smtClean="0"/>
          </a:p>
          <a:p>
            <a:pPr lvl="2"/>
            <a:r>
              <a:rPr lang="en-US" dirty="0" smtClean="0"/>
              <a:t>Type assertion</a:t>
            </a:r>
            <a:endParaRPr lang="en-US" dirty="0"/>
          </a:p>
          <a:p>
            <a:r>
              <a:rPr lang="en-US" dirty="0" smtClean="0"/>
              <a:t>What’s next</a:t>
            </a:r>
          </a:p>
        </p:txBody>
      </p:sp>
    </p:spTree>
    <p:extLst>
      <p:ext uri="{BB962C8B-B14F-4D97-AF65-F5344CB8AC3E}">
        <p14:creationId xmlns:p14="http://schemas.microsoft.com/office/powerpoint/2010/main" val="1656125240"/>
      </p:ext>
    </p:extLst>
  </p:cSld>
  <p:clrMapOvr>
    <a:masterClrMapping/>
  </p:clrMapOvr>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615414394"/>
      </p:ext>
    </p:extLst>
  </p:cSld>
  <p:clrMapOvr>
    <a:masterClrMapping/>
  </p:clrMapOvr>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write counter</a:t>
            </a:r>
          </a:p>
        </p:txBody>
      </p:sp>
    </p:spTree>
    <p:extLst>
      <p:ext uri="{BB962C8B-B14F-4D97-AF65-F5344CB8AC3E}">
        <p14:creationId xmlns:p14="http://schemas.microsoft.com/office/powerpoint/2010/main" val="420837954"/>
      </p:ext>
    </p:extLst>
  </p:cSld>
  <p:clrMapOvr>
    <a:masterClrMapping/>
  </p:clrMapOvr>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69900048"/>
      </p:ext>
    </p:extLst>
  </p:cSld>
  <p:clrMapOvr>
    <a:masterClrMapping/>
  </p:clrMapOvr>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Examples of implementing </a:t>
            </a:r>
            <a:r>
              <a:rPr lang="en-US" dirty="0" err="1" smtClean="0"/>
              <a:t>io.Writer</a:t>
            </a:r>
            <a:endParaRPr lang="en-US" dirty="0" smtClean="0"/>
          </a:p>
          <a:p>
            <a:pPr marL="971550" lvl="1" indent="-514350">
              <a:buFont typeface="+mj-lt"/>
              <a:buAutoNum type="arabicPeriod"/>
            </a:pPr>
            <a:r>
              <a:rPr lang="en-US" dirty="0" smtClean="0"/>
              <a:t>Implement a ‘bytes’ written counter</a:t>
            </a:r>
          </a:p>
        </p:txBody>
      </p:sp>
    </p:spTree>
    <p:extLst>
      <p:ext uri="{BB962C8B-B14F-4D97-AF65-F5344CB8AC3E}">
        <p14:creationId xmlns:p14="http://schemas.microsoft.com/office/powerpoint/2010/main" val="2238434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03249401"/>
      </p:ext>
    </p:extLst>
  </p:cSld>
  <p:clrMapOvr>
    <a:masterClrMapping/>
  </p:clrMapOvr>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io.Writer</a:t>
            </a:r>
            <a:r>
              <a:rPr lang="en-US" dirty="0" smtClean="0"/>
              <a:t> interface</a:t>
            </a:r>
          </a:p>
          <a:p>
            <a:r>
              <a:rPr lang="en-US" dirty="0" smtClean="0"/>
              <a:t>Examples of implementing </a:t>
            </a:r>
            <a:r>
              <a:rPr lang="en-US" dirty="0" err="1" smtClean="0"/>
              <a:t>io.Writer</a:t>
            </a:r>
            <a:endParaRPr lang="en-US" dirty="0" smtClean="0"/>
          </a:p>
          <a:p>
            <a:pPr marL="971550" lvl="1" indent="-514350">
              <a:buFont typeface="+mj-lt"/>
              <a:buAutoNum type="arabicPeriod"/>
            </a:pPr>
            <a:r>
              <a:rPr lang="en-US" smtClean="0"/>
              <a:t>Implement </a:t>
            </a:r>
            <a:r>
              <a:rPr lang="en-US" dirty="0" smtClean="0"/>
              <a:t>an average ‘age’ tracker</a:t>
            </a:r>
          </a:p>
        </p:txBody>
      </p:sp>
    </p:spTree>
    <p:extLst>
      <p:ext uri="{BB962C8B-B14F-4D97-AF65-F5344CB8AC3E}">
        <p14:creationId xmlns:p14="http://schemas.microsoft.com/office/powerpoint/2010/main" val="1567086218"/>
      </p:ext>
    </p:extLst>
  </p:cSld>
  <p:clrMapOvr>
    <a:masterClrMapping/>
  </p:clrMapOvr>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io.Writer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4</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469797975"/>
      </p:ext>
    </p:extLst>
  </p:cSld>
  <p:clrMapOvr>
    <a:masterClrMapping/>
  </p:clrMapOvr>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t>
            </a:r>
            <a:r>
              <a:rPr lang="en-US" dirty="0" err="1" smtClean="0"/>
              <a:t>io.Writer</a:t>
            </a:r>
            <a:r>
              <a:rPr lang="en-US" dirty="0" smtClean="0"/>
              <a:t> for ‘Person’ </a:t>
            </a:r>
            <a:r>
              <a:rPr lang="en-US" dirty="0" err="1" smtClean="0"/>
              <a:t>Struct</a:t>
            </a:r>
            <a:endParaRPr lang="en-US" dirty="0" smtClean="0"/>
          </a:p>
          <a:p>
            <a:pPr lvl="1"/>
            <a:r>
              <a:rPr lang="en-US" dirty="0" smtClean="0"/>
              <a:t>Turn a slice of bytes, []byte, into valid Person object</a:t>
            </a:r>
          </a:p>
        </p:txBody>
      </p:sp>
    </p:spTree>
    <p:extLst>
      <p:ext uri="{BB962C8B-B14F-4D97-AF65-F5344CB8AC3E}">
        <p14:creationId xmlns:p14="http://schemas.microsoft.com/office/powerpoint/2010/main" val="1812954110"/>
      </p:ext>
    </p:extLst>
  </p:cSld>
  <p:clrMapOvr>
    <a:masterClrMapping/>
  </p:clrMapOvr>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3760678"/>
      </p:ext>
    </p:extLst>
  </p:cSld>
  <p:clrMapOvr>
    <a:masterClrMapping/>
  </p:clrMapOvr>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io.Reader</a:t>
            </a:r>
            <a:r>
              <a:rPr lang="en-US" dirty="0" smtClean="0"/>
              <a:t> interface</a:t>
            </a:r>
          </a:p>
          <a:p>
            <a:r>
              <a:rPr lang="en-US" dirty="0" smtClean="0"/>
              <a:t>Simple implementations of </a:t>
            </a:r>
            <a:r>
              <a:rPr lang="en-US" dirty="0" err="1" smtClean="0"/>
              <a:t>io.Reader</a:t>
            </a:r>
            <a:endParaRPr lang="en-US" dirty="0" smtClean="0"/>
          </a:p>
          <a:p>
            <a:pPr marL="971550" lvl="1" indent="-514350">
              <a:buFont typeface="+mj-lt"/>
              <a:buAutoNum type="arabicPeriod"/>
            </a:pPr>
            <a:r>
              <a:rPr lang="en-US" dirty="0" smtClean="0"/>
              <a:t>Implement a Read Counter</a:t>
            </a:r>
          </a:p>
          <a:p>
            <a:pPr marL="971550" lvl="1" indent="-514350">
              <a:buFont typeface="+mj-lt"/>
              <a:buAutoNum type="arabicPeriod"/>
            </a:pPr>
            <a:r>
              <a:rPr lang="en-US" dirty="0" smtClean="0"/>
              <a:t>Implement a Bytes </a:t>
            </a:r>
            <a:r>
              <a:rPr lang="en-US" smtClean="0"/>
              <a:t>Read counter</a:t>
            </a:r>
            <a:endParaRPr lang="en-US" dirty="0" smtClean="0"/>
          </a:p>
        </p:txBody>
      </p:sp>
    </p:spTree>
    <p:extLst>
      <p:ext uri="{BB962C8B-B14F-4D97-AF65-F5344CB8AC3E}">
        <p14:creationId xmlns:p14="http://schemas.microsoft.com/office/powerpoint/2010/main" val="3061881831"/>
      </p:ext>
    </p:extLst>
  </p:cSld>
  <p:clrMapOvr>
    <a:masterClrMapping/>
  </p:clrMapOvr>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65974627"/>
      </p:ext>
    </p:extLst>
  </p:cSld>
  <p:clrMapOvr>
    <a:masterClrMapping/>
  </p:clrMapOvr>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Person </a:t>
            </a:r>
            <a:r>
              <a:rPr lang="en-US" dirty="0" err="1" smtClean="0"/>
              <a:t>struct</a:t>
            </a:r>
            <a:r>
              <a:rPr lang="en-US" dirty="0" smtClean="0"/>
              <a:t> implementation of </a:t>
            </a:r>
            <a:r>
              <a:rPr lang="en-US" dirty="0" err="1" smtClean="0"/>
              <a:t>io.Reader</a:t>
            </a:r>
            <a:endParaRPr lang="en-US" dirty="0" smtClean="0"/>
          </a:p>
          <a:p>
            <a:pPr lvl="1"/>
            <a:r>
              <a:rPr lang="en-US" dirty="0" smtClean="0"/>
              <a:t>Encode an object of ‘Person’ to a series of bytes</a:t>
            </a:r>
          </a:p>
        </p:txBody>
      </p:sp>
    </p:spTree>
    <p:extLst>
      <p:ext uri="{BB962C8B-B14F-4D97-AF65-F5344CB8AC3E}">
        <p14:creationId xmlns:p14="http://schemas.microsoft.com/office/powerpoint/2010/main" val="1450955124"/>
      </p:ext>
    </p:extLst>
  </p:cSld>
  <p:clrMapOvr>
    <a:masterClrMapping/>
  </p:clrMapOvr>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16900293"/>
      </p:ext>
    </p:extLst>
  </p:cSld>
  <p:clrMapOvr>
    <a:masterClrMapping/>
  </p:clrMapOvr>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smtClean="0"/>
              <a:t>Size() </a:t>
            </a:r>
            <a:r>
              <a:rPr lang="en-US" dirty="0" err="1" smtClean="0"/>
              <a:t>int</a:t>
            </a:r>
            <a:endParaRPr lang="en-US" dirty="0" smtClean="0"/>
          </a:p>
          <a:p>
            <a:pPr lvl="2"/>
            <a:r>
              <a:rPr lang="en-US" dirty="0" err="1" smtClean="0"/>
              <a:t>IsEmpty</a:t>
            </a:r>
            <a:r>
              <a:rPr lang="en-US" dirty="0" smtClean="0"/>
              <a:t>() </a:t>
            </a:r>
            <a:r>
              <a:rPr lang="en-US" dirty="0" err="1" smtClean="0"/>
              <a:t>bool</a:t>
            </a:r>
            <a:endParaRPr lang="en-US" dirty="0" smtClean="0"/>
          </a:p>
          <a:p>
            <a:pPr lvl="2"/>
            <a:r>
              <a:rPr lang="en-US" dirty="0" err="1" smtClean="0"/>
              <a:t>io.Writer</a:t>
            </a:r>
            <a:endParaRPr lang="en-US" dirty="0" smtClean="0"/>
          </a:p>
          <a:p>
            <a:pPr lvl="2"/>
            <a:r>
              <a:rPr lang="en-US" dirty="0" err="1" smtClean="0"/>
              <a:t>io.Reader</a:t>
            </a:r>
            <a:endParaRPr lang="en-US" dirty="0" smtClean="0"/>
          </a:p>
          <a:p>
            <a:pPr lvl="2"/>
            <a:r>
              <a:rPr lang="en-US" dirty="0" err="1" smtClean="0"/>
              <a:t>fmt.Stringer</a:t>
            </a:r>
            <a:endParaRPr lang="en-US" dirty="0" smtClean="0"/>
          </a:p>
        </p:txBody>
      </p:sp>
    </p:spTree>
    <p:extLst>
      <p:ext uri="{BB962C8B-B14F-4D97-AF65-F5344CB8AC3E}">
        <p14:creationId xmlns:p14="http://schemas.microsoft.com/office/powerpoint/2010/main" val="3632572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4160755350"/>
      </p:ext>
    </p:extLst>
  </p:cSld>
  <p:clrMapOvr>
    <a:masterClrMapping/>
  </p:clrMapOvr>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Complete implementation of  ‘file-like’ in-memory Storage Engine (</a:t>
            </a:r>
            <a:r>
              <a:rPr lang="en-US" dirty="0" err="1" smtClean="0"/>
              <a:t>MemStore</a:t>
            </a:r>
            <a:r>
              <a:rPr lang="en-US" dirty="0" smtClean="0"/>
              <a:t>)</a:t>
            </a:r>
          </a:p>
          <a:p>
            <a:pPr lvl="1"/>
            <a:r>
              <a:rPr lang="en-US" dirty="0" smtClean="0"/>
              <a:t>Fix</a:t>
            </a:r>
            <a:r>
              <a:rPr lang="en-US" dirty="0"/>
              <a:t> </a:t>
            </a:r>
            <a:r>
              <a:rPr lang="en-US" dirty="0" err="1" smtClean="0"/>
              <a:t>io.Reader</a:t>
            </a:r>
            <a:endParaRPr lang="en-US" dirty="0" smtClean="0"/>
          </a:p>
          <a:p>
            <a:pPr lvl="1"/>
            <a:r>
              <a:rPr lang="en-US" dirty="0" smtClean="0"/>
              <a:t>Add:</a:t>
            </a:r>
          </a:p>
          <a:p>
            <a:pPr lvl="2"/>
            <a:r>
              <a:rPr lang="en-US" dirty="0" smtClean="0"/>
              <a:t>Close() error</a:t>
            </a:r>
          </a:p>
          <a:p>
            <a:pPr lvl="2"/>
            <a:r>
              <a:rPr lang="en-US" dirty="0" err="1" smtClean="0"/>
              <a:t>IsClose</a:t>
            </a:r>
            <a:r>
              <a:rPr lang="en-US" dirty="0" smtClean="0"/>
              <a:t>()</a:t>
            </a:r>
          </a:p>
          <a:p>
            <a:pPr lvl="2"/>
            <a:r>
              <a:rPr lang="en-US" dirty="0" smtClean="0"/>
              <a:t>Reset()</a:t>
            </a:r>
          </a:p>
        </p:txBody>
      </p:sp>
    </p:spTree>
    <p:extLst>
      <p:ext uri="{BB962C8B-B14F-4D97-AF65-F5344CB8AC3E}">
        <p14:creationId xmlns:p14="http://schemas.microsoft.com/office/powerpoint/2010/main" val="2447300101"/>
      </p:ext>
    </p:extLst>
  </p:cSld>
  <p:clrMapOvr>
    <a:masterClrMapping/>
  </p:clrMapOvr>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Errors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922052211"/>
      </p:ext>
    </p:extLst>
  </p:cSld>
  <p:clrMapOvr>
    <a:masterClrMapping/>
  </p:clrMapOvr>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Pitfalls of using and implementing </a:t>
            </a:r>
            <a:r>
              <a:rPr lang="en-US" dirty="0" err="1" smtClean="0"/>
              <a:t>io.Reader</a:t>
            </a:r>
            <a:endParaRPr lang="en-US" dirty="0" smtClean="0"/>
          </a:p>
          <a:p>
            <a:pPr lvl="1"/>
            <a:r>
              <a:rPr lang="en-US" dirty="0"/>
              <a:t>Handling Read errors:</a:t>
            </a:r>
          </a:p>
          <a:p>
            <a:pPr lvl="2"/>
            <a:r>
              <a:rPr lang="en-US" b="1" i="1" dirty="0">
                <a:solidFill>
                  <a:srgbClr val="FF6600"/>
                </a:solidFill>
              </a:rPr>
              <a:t>Consumed the bytes before failing on error</a:t>
            </a:r>
          </a:p>
          <a:p>
            <a:pPr lvl="1"/>
            <a:r>
              <a:rPr lang="en-US" dirty="0" smtClean="0"/>
              <a:t>Implementing </a:t>
            </a:r>
            <a:r>
              <a:rPr lang="en-US" dirty="0" err="1" smtClean="0"/>
              <a:t>io</a:t>
            </a:r>
            <a:r>
              <a:rPr lang="en-US" dirty="0" smtClean="0"/>
              <a:t> errors:</a:t>
            </a:r>
          </a:p>
          <a:p>
            <a:pPr marL="1371600" lvl="2" indent="-457200">
              <a:buFont typeface="+mj-lt"/>
              <a:buAutoNum type="arabicPeriod"/>
            </a:pPr>
            <a:r>
              <a:rPr lang="en-US" dirty="0" smtClean="0"/>
              <a:t>EOF</a:t>
            </a:r>
          </a:p>
          <a:p>
            <a:pPr marL="1371600" lvl="2" indent="-457200">
              <a:buFont typeface="+mj-lt"/>
              <a:buAutoNum type="arabicPeriod"/>
            </a:pPr>
            <a:r>
              <a:rPr lang="en-US" dirty="0" err="1" smtClean="0"/>
              <a:t>ErrClosedPipe</a:t>
            </a:r>
            <a:endParaRPr lang="en-US" dirty="0" smtClean="0"/>
          </a:p>
          <a:p>
            <a:pPr marL="1371600" lvl="2" indent="-457200">
              <a:buFont typeface="+mj-lt"/>
              <a:buAutoNum type="arabicPeriod"/>
            </a:pPr>
            <a:r>
              <a:rPr lang="en-US" dirty="0" err="1" smtClean="0"/>
              <a:t>ErrNoProgress</a:t>
            </a:r>
            <a:endParaRPr lang="en-US" dirty="0" smtClean="0"/>
          </a:p>
          <a:p>
            <a:pPr marL="1371600" lvl="2" indent="-457200">
              <a:buFont typeface="+mj-lt"/>
              <a:buAutoNum type="arabicPeriod"/>
            </a:pPr>
            <a:r>
              <a:rPr lang="en-US" dirty="0" err="1" smtClean="0"/>
              <a:t>ErrShortBuffer</a:t>
            </a:r>
            <a:endParaRPr lang="en-US" dirty="0" smtClean="0"/>
          </a:p>
          <a:p>
            <a:pPr marL="1371600" lvl="2" indent="-457200">
              <a:buFont typeface="+mj-lt"/>
              <a:buAutoNum type="arabicPeriod"/>
            </a:pPr>
            <a:r>
              <a:rPr lang="en-US" dirty="0" err="1" smtClean="0"/>
              <a:t>ErrShortWrite</a:t>
            </a:r>
            <a:endParaRPr lang="en-US" dirty="0" smtClean="0"/>
          </a:p>
          <a:p>
            <a:pPr marL="1371600" lvl="2" indent="-457200">
              <a:buFont typeface="+mj-lt"/>
              <a:buAutoNum type="arabicPeriod"/>
            </a:pPr>
            <a:r>
              <a:rPr lang="en-US" dirty="0" err="1" smtClean="0"/>
              <a:t>ErrUnexpectedEOF</a:t>
            </a:r>
            <a:endParaRPr lang="en-US" dirty="0"/>
          </a:p>
        </p:txBody>
      </p:sp>
    </p:spTree>
    <p:extLst>
      <p:ext uri="{BB962C8B-B14F-4D97-AF65-F5344CB8AC3E}">
        <p14:creationId xmlns:p14="http://schemas.microsoft.com/office/powerpoint/2010/main" val="2846080143"/>
      </p:ext>
    </p:extLst>
  </p:cSld>
  <p:clrMapOvr>
    <a:masterClrMapping/>
  </p:clrMapOvr>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1425154566"/>
      </p:ext>
    </p:extLst>
  </p:cSld>
  <p:clrMapOvr>
    <a:masterClrMapping/>
  </p:clrMapOvr>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Operation supported:</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a:t>
            </a:r>
            <a:r>
              <a:rPr lang="en-US" b="1" i="1" dirty="0" err="1" smtClean="0">
                <a:solidFill>
                  <a:srgbClr val="3366FF"/>
                </a:solidFill>
              </a:rPr>
              <a:t>int</a:t>
            </a:r>
            <a:r>
              <a:rPr lang="en-US" b="1" i="1" dirty="0" smtClean="0">
                <a:solidFill>
                  <a:srgbClr val="3366FF"/>
                </a:solidFill>
              </a:rPr>
              <a:t>):error</a:t>
            </a:r>
          </a:p>
        </p:txBody>
      </p:sp>
    </p:spTree>
    <p:extLst>
      <p:ext uri="{BB962C8B-B14F-4D97-AF65-F5344CB8AC3E}">
        <p14:creationId xmlns:p14="http://schemas.microsoft.com/office/powerpoint/2010/main" val="114196654"/>
      </p:ext>
    </p:extLst>
  </p:cSld>
  <p:clrMapOvr>
    <a:masterClrMapping/>
  </p:clrMapOvr>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1</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3577810342"/>
      </p:ext>
    </p:extLst>
  </p:cSld>
  <p:clrMapOvr>
    <a:masterClrMapping/>
  </p:clrMapOvr>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Demonstrates how to use </a:t>
            </a:r>
            <a:r>
              <a:rPr lang="en-US" dirty="0" err="1" smtClean="0"/>
              <a:t>io.Copy</a:t>
            </a:r>
            <a:r>
              <a:rPr lang="en-US" dirty="0" smtClean="0"/>
              <a:t>()</a:t>
            </a:r>
          </a:p>
          <a:p>
            <a:pPr lvl="1"/>
            <a:r>
              <a:rPr lang="en-US" dirty="0" smtClean="0"/>
              <a:t>No need for </a:t>
            </a:r>
            <a:r>
              <a:rPr lang="en-US" smtClean="0"/>
              <a:t>intermediate explicit copy</a:t>
            </a:r>
            <a:endParaRPr lang="en-US" dirty="0" smtClean="0"/>
          </a:p>
        </p:txBody>
      </p:sp>
    </p:spTree>
    <p:extLst>
      <p:ext uri="{BB962C8B-B14F-4D97-AF65-F5344CB8AC3E}">
        <p14:creationId xmlns:p14="http://schemas.microsoft.com/office/powerpoint/2010/main" val="1510075694"/>
      </p:ext>
    </p:extLst>
  </p:cSld>
  <p:clrMapOvr>
    <a:masterClrMapping/>
  </p:clrMapOvr>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io.Copy</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Part 2</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3395895"/>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344520575"/>
      </p:ext>
    </p:extLst>
  </p:cSld>
  <p:clrMapOvr>
    <a:masterClrMapping/>
  </p:clrMapOvr>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err="1" smtClean="0"/>
              <a:t>io.Copy</a:t>
            </a:r>
            <a:r>
              <a:rPr lang="en-US" dirty="0" smtClean="0"/>
              <a:t>()  and Person type</a:t>
            </a:r>
          </a:p>
          <a:p>
            <a:pPr lvl="1"/>
            <a:r>
              <a:rPr lang="en-US" dirty="0" smtClean="0"/>
              <a:t>The problem with </a:t>
            </a:r>
            <a:r>
              <a:rPr lang="en-US" dirty="0" err="1" smtClean="0"/>
              <a:t>io.Reader</a:t>
            </a:r>
            <a:r>
              <a:rPr lang="en-US" dirty="0" smtClean="0"/>
              <a:t> and </a:t>
            </a:r>
            <a:r>
              <a:rPr lang="en-US" dirty="0" err="1" smtClean="0"/>
              <a:t>io.Writer</a:t>
            </a:r>
            <a:r>
              <a:rPr lang="en-US" dirty="0" smtClean="0"/>
              <a:t> for Person</a:t>
            </a:r>
          </a:p>
          <a:p>
            <a:pPr lvl="1"/>
            <a:r>
              <a:rPr lang="en-US" dirty="0" smtClean="0"/>
              <a:t>Key </a:t>
            </a:r>
            <a:r>
              <a:rPr lang="en-US" dirty="0" err="1" smtClean="0"/>
              <a:t>Takeway</a:t>
            </a:r>
            <a:endParaRPr lang="en-US" dirty="0" smtClean="0"/>
          </a:p>
          <a:p>
            <a:pPr lvl="2"/>
            <a:r>
              <a:rPr lang="en-US" dirty="0" err="1" smtClean="0"/>
              <a:t>io.Reader</a:t>
            </a:r>
            <a:r>
              <a:rPr lang="en-US" dirty="0" smtClean="0"/>
              <a:t>/</a:t>
            </a:r>
            <a:r>
              <a:rPr lang="en-US" dirty="0" err="1" smtClean="0"/>
              <a:t>io.Writer</a:t>
            </a:r>
            <a:r>
              <a:rPr lang="en-US" dirty="0" smtClean="0"/>
              <a:t> is *</a:t>
            </a:r>
            <a:r>
              <a:rPr lang="en-US" b="1" i="1" dirty="0" smtClean="0">
                <a:solidFill>
                  <a:srgbClr val="FF0000"/>
                </a:solidFill>
              </a:rPr>
              <a:t>not</a:t>
            </a:r>
            <a:r>
              <a:rPr lang="en-US" dirty="0" smtClean="0"/>
              <a:t>* appropriate for every type</a:t>
            </a:r>
          </a:p>
        </p:txBody>
      </p:sp>
    </p:spTree>
    <p:extLst>
      <p:ext uri="{BB962C8B-B14F-4D97-AF65-F5344CB8AC3E}">
        <p14:creationId xmlns:p14="http://schemas.microsoft.com/office/powerpoint/2010/main" val="11663182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io.MultiReader</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and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MemStore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v3</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946092109"/>
      </p:ext>
    </p:extLst>
  </p:cSld>
  <p:clrMapOvr>
    <a:masterClrMapping/>
  </p:clrMapOvr>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Implement a ‘file-like’ in-memory Storage Engine (</a:t>
            </a:r>
            <a:r>
              <a:rPr lang="en-US" dirty="0" err="1" smtClean="0"/>
              <a:t>MemStore</a:t>
            </a:r>
            <a:r>
              <a:rPr lang="en-US" dirty="0" smtClean="0"/>
              <a:t>)</a:t>
            </a:r>
          </a:p>
          <a:p>
            <a:pPr lvl="1"/>
            <a:r>
              <a:rPr lang="en-US" dirty="0" smtClean="0"/>
              <a:t>Methods:</a:t>
            </a:r>
          </a:p>
          <a:p>
            <a:pPr lvl="2"/>
            <a:r>
              <a:rPr lang="en-US" dirty="0" err="1"/>
              <a:t>fmt.Stringer</a:t>
            </a:r>
            <a:endParaRPr lang="en-US" dirty="0"/>
          </a:p>
          <a:p>
            <a:pPr lvl="2"/>
            <a:r>
              <a:rPr lang="en-US" dirty="0" err="1"/>
              <a:t>io.Writer</a:t>
            </a:r>
            <a:endParaRPr lang="en-US" dirty="0"/>
          </a:p>
          <a:p>
            <a:pPr lvl="2"/>
            <a:r>
              <a:rPr lang="en-US" dirty="0" err="1" smtClean="0"/>
              <a:t>io.Reader</a:t>
            </a:r>
            <a:endParaRPr lang="en-US" dirty="0"/>
          </a:p>
          <a:p>
            <a:pPr lvl="2"/>
            <a:r>
              <a:rPr lang="en-US" dirty="0" err="1"/>
              <a:t>IsEmpty</a:t>
            </a:r>
            <a:r>
              <a:rPr lang="en-US" dirty="0"/>
              <a:t>(</a:t>
            </a:r>
            <a:r>
              <a:rPr lang="en-US" dirty="0" smtClean="0"/>
              <a:t>) </a:t>
            </a:r>
            <a:r>
              <a:rPr lang="en-US" dirty="0" err="1" smtClean="0"/>
              <a:t>boolean</a:t>
            </a:r>
            <a:endParaRPr lang="en-US" dirty="0"/>
          </a:p>
          <a:p>
            <a:pPr lvl="2"/>
            <a:r>
              <a:rPr lang="en-US" dirty="0"/>
              <a:t>Size(</a:t>
            </a:r>
            <a:r>
              <a:rPr lang="en-US" dirty="0" smtClean="0"/>
              <a:t>) </a:t>
            </a:r>
            <a:r>
              <a:rPr lang="en-US" dirty="0" err="1" smtClean="0"/>
              <a:t>int</a:t>
            </a:r>
            <a:endParaRPr lang="en-US" dirty="0" smtClean="0"/>
          </a:p>
          <a:p>
            <a:pPr lvl="2"/>
            <a:r>
              <a:rPr lang="en-US" b="1" i="1" dirty="0" smtClean="0">
                <a:solidFill>
                  <a:srgbClr val="008000"/>
                </a:solidFill>
              </a:rPr>
              <a:t>Reset()</a:t>
            </a:r>
            <a:endParaRPr lang="en-US" b="1" i="1" dirty="0">
              <a:solidFill>
                <a:srgbClr val="008000"/>
              </a:solidFill>
            </a:endParaRPr>
          </a:p>
          <a:p>
            <a:pPr lvl="2"/>
            <a:r>
              <a:rPr lang="en-US" b="1" i="1" dirty="0">
                <a:solidFill>
                  <a:srgbClr val="008000"/>
                </a:solidFill>
              </a:rPr>
              <a:t>Close(</a:t>
            </a:r>
            <a:r>
              <a:rPr lang="en-US" b="1" i="1" dirty="0" smtClean="0">
                <a:solidFill>
                  <a:srgbClr val="008000"/>
                </a:solidFill>
              </a:rPr>
              <a:t>) error</a:t>
            </a:r>
            <a:endParaRPr lang="en-US" b="1" i="1" dirty="0">
              <a:solidFill>
                <a:srgbClr val="008000"/>
              </a:solidFill>
            </a:endParaRPr>
          </a:p>
          <a:p>
            <a:pPr lvl="2"/>
            <a:r>
              <a:rPr lang="en-US" b="1" i="1" dirty="0" err="1" smtClean="0">
                <a:solidFill>
                  <a:srgbClr val="008000"/>
                </a:solidFill>
              </a:rPr>
              <a:t>IsOpen</a:t>
            </a:r>
            <a:r>
              <a:rPr lang="en-US" b="1" i="1" dirty="0" smtClean="0">
                <a:solidFill>
                  <a:srgbClr val="008000"/>
                </a:solidFill>
              </a:rPr>
              <a:t>() </a:t>
            </a:r>
            <a:r>
              <a:rPr lang="en-US" b="1" i="1" dirty="0" err="1" smtClean="0">
                <a:solidFill>
                  <a:srgbClr val="008000"/>
                </a:solidFill>
              </a:rPr>
              <a:t>boolean</a:t>
            </a:r>
            <a:endParaRPr lang="en-US" b="1" i="1" dirty="0">
              <a:solidFill>
                <a:srgbClr val="008000"/>
              </a:solidFill>
            </a:endParaRPr>
          </a:p>
          <a:p>
            <a:pPr lvl="2"/>
            <a:r>
              <a:rPr lang="en-US" b="1" i="1" dirty="0" smtClean="0">
                <a:solidFill>
                  <a:srgbClr val="3366FF"/>
                </a:solidFill>
              </a:rPr>
              <a:t>Open() error</a:t>
            </a:r>
          </a:p>
          <a:p>
            <a:pPr lvl="1"/>
            <a:r>
              <a:rPr lang="en-US" dirty="0" smtClean="0"/>
              <a:t>Constructor function</a:t>
            </a:r>
          </a:p>
          <a:p>
            <a:pPr lvl="2"/>
            <a:r>
              <a:rPr lang="en-US" b="1" i="1" dirty="0" smtClean="0">
                <a:solidFill>
                  <a:srgbClr val="660066"/>
                </a:solidFill>
              </a:rPr>
              <a:t>New(</a:t>
            </a:r>
            <a:r>
              <a:rPr lang="en-US" b="1" i="1" dirty="0" err="1" smtClean="0">
                <a:solidFill>
                  <a:srgbClr val="660066"/>
                </a:solidFill>
              </a:rPr>
              <a:t>int</a:t>
            </a:r>
            <a:r>
              <a:rPr lang="en-US" b="1" i="1" dirty="0" smtClean="0">
                <a:solidFill>
                  <a:srgbClr val="660066"/>
                </a:solidFill>
              </a:rPr>
              <a:t>) *</a:t>
            </a:r>
            <a:r>
              <a:rPr lang="en-US" b="1" i="1" dirty="0" err="1" smtClean="0">
                <a:solidFill>
                  <a:srgbClr val="660066"/>
                </a:solidFill>
              </a:rPr>
              <a:t>MemStore</a:t>
            </a:r>
            <a:endParaRPr lang="en-US" b="1" i="1" dirty="0" smtClean="0">
              <a:solidFill>
                <a:srgbClr val="660066"/>
              </a:solidFill>
            </a:endParaRPr>
          </a:p>
        </p:txBody>
      </p:sp>
    </p:spTree>
    <p:extLst>
      <p:ext uri="{BB962C8B-B14F-4D97-AF65-F5344CB8AC3E}">
        <p14:creationId xmlns:p14="http://schemas.microsoft.com/office/powerpoint/2010/main" val="3315407300"/>
      </p:ext>
    </p:extLst>
  </p:cSld>
  <p:clrMapOvr>
    <a:masterClrMapping/>
  </p:clrMapOvr>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io</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Wrapup</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Ch.10 : </a:t>
            </a:r>
            <a:r>
              <a:rPr lang="en-US" sz="6000" b="1" dirty="0" err="1" smtClean="0">
                <a:ln/>
                <a:solidFill>
                  <a:schemeClr val="accent3">
                    <a:lumMod val="50000"/>
                  </a:schemeClr>
                </a:solidFill>
                <a:effectLst/>
              </a:rPr>
              <a:t>io</a:t>
            </a:r>
            <a:r>
              <a:rPr lang="en-US" sz="6000" b="1" dirty="0" smtClean="0">
                <a:ln/>
                <a:solidFill>
                  <a:schemeClr val="accent3">
                    <a:lumMod val="50000"/>
                  </a:schemeClr>
                </a:solidFill>
                <a:effectLst/>
              </a:rPr>
              <a:t> Standard Package</a:t>
            </a:r>
          </a:p>
        </p:txBody>
      </p:sp>
    </p:spTree>
    <p:extLst>
      <p:ext uri="{BB962C8B-B14F-4D97-AF65-F5344CB8AC3E}">
        <p14:creationId xmlns:p14="http://schemas.microsoft.com/office/powerpoint/2010/main" val="2485158110"/>
      </p:ext>
    </p:extLst>
  </p:cSld>
  <p:clrMapOvr>
    <a:masterClrMapping/>
  </p:clrMapOvr>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‘Some’ Other </a:t>
            </a:r>
            <a:r>
              <a:rPr lang="en-US" dirty="0" err="1" smtClean="0"/>
              <a:t>io</a:t>
            </a:r>
            <a:r>
              <a:rPr lang="en-US" dirty="0" smtClean="0"/>
              <a:t> Package Goodness</a:t>
            </a:r>
          </a:p>
          <a:p>
            <a:pPr lvl="1"/>
            <a:r>
              <a:rPr lang="en-US" dirty="0" smtClean="0"/>
              <a:t>Interfaces</a:t>
            </a:r>
          </a:p>
          <a:p>
            <a:pPr lvl="2"/>
            <a:r>
              <a:rPr lang="en-US" dirty="0" err="1" smtClean="0"/>
              <a:t>ByteReader</a:t>
            </a:r>
            <a:r>
              <a:rPr lang="en-US" dirty="0" smtClean="0"/>
              <a:t>/</a:t>
            </a:r>
            <a:r>
              <a:rPr lang="en-US" dirty="0" err="1" smtClean="0"/>
              <a:t>ByteScanner</a:t>
            </a:r>
            <a:r>
              <a:rPr lang="en-US" dirty="0" smtClean="0"/>
              <a:t>/</a:t>
            </a:r>
            <a:r>
              <a:rPr lang="en-US" dirty="0" err="1" smtClean="0"/>
              <a:t>ByteWriter</a:t>
            </a:r>
            <a:endParaRPr lang="en-US" dirty="0" smtClean="0"/>
          </a:p>
          <a:p>
            <a:pPr lvl="2"/>
            <a:r>
              <a:rPr lang="en-US" dirty="0" smtClean="0"/>
              <a:t>Closer</a:t>
            </a:r>
          </a:p>
          <a:p>
            <a:pPr lvl="2"/>
            <a:r>
              <a:rPr lang="en-US" dirty="0" err="1" smtClean="0"/>
              <a:t>LimitedReader</a:t>
            </a:r>
            <a:endParaRPr lang="en-US" dirty="0" smtClean="0"/>
          </a:p>
          <a:p>
            <a:pPr lvl="2"/>
            <a:r>
              <a:rPr lang="en-US" i="1" dirty="0" err="1" smtClean="0"/>
              <a:t>PipeReader</a:t>
            </a:r>
            <a:r>
              <a:rPr lang="en-US" i="1" dirty="0" smtClean="0"/>
              <a:t>/</a:t>
            </a:r>
            <a:r>
              <a:rPr lang="en-US" i="1" dirty="0" err="1" smtClean="0"/>
              <a:t>PipeWriter</a:t>
            </a:r>
            <a:endParaRPr lang="en-US" i="1" dirty="0" smtClean="0"/>
          </a:p>
          <a:p>
            <a:pPr lvl="1"/>
            <a:r>
              <a:rPr lang="en-US" dirty="0" smtClean="0"/>
              <a:t>Methods:</a:t>
            </a:r>
          </a:p>
          <a:p>
            <a:pPr lvl="2"/>
            <a:r>
              <a:rPr lang="en-US" dirty="0" err="1" smtClean="0"/>
              <a:t>io.Pipe</a:t>
            </a:r>
            <a:r>
              <a:rPr lang="en-US" dirty="0" smtClean="0"/>
              <a:t>()</a:t>
            </a:r>
          </a:p>
          <a:p>
            <a:pPr lvl="2"/>
            <a:r>
              <a:rPr lang="en-US" dirty="0" err="1" smtClean="0"/>
              <a:t>io.TeeReader</a:t>
            </a:r>
            <a:r>
              <a:rPr lang="en-US" dirty="0" smtClean="0"/>
              <a:t>()</a:t>
            </a:r>
          </a:p>
          <a:p>
            <a:pPr lvl="2"/>
            <a:r>
              <a:rPr lang="en-US" dirty="0" err="1" smtClean="0"/>
              <a:t>io.MultiWriter</a:t>
            </a:r>
            <a:r>
              <a:rPr lang="en-US" dirty="0" smtClean="0"/>
              <a:t>()</a:t>
            </a:r>
            <a:endParaRPr lang="en-US" dirty="0"/>
          </a:p>
        </p:txBody>
      </p:sp>
    </p:spTree>
    <p:extLst>
      <p:ext uri="{BB962C8B-B14F-4D97-AF65-F5344CB8AC3E}">
        <p14:creationId xmlns:p14="http://schemas.microsoft.com/office/powerpoint/2010/main" val="1188149856"/>
      </p:ext>
    </p:extLst>
  </p:cSld>
  <p:clrMapOvr>
    <a:masterClrMapping/>
  </p:clrMapOvr>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io.Pipe</a:t>
            </a:r>
            <a:r>
              <a:rPr lang="en-US" dirty="0" smtClean="0"/>
              <a:t>()</a:t>
            </a:r>
            <a:endParaRPr lang="en-US" dirty="0"/>
          </a:p>
        </p:txBody>
      </p:sp>
      <p:sp>
        <p:nvSpPr>
          <p:cNvPr id="3" name="Content Placeholder 2"/>
          <p:cNvSpPr>
            <a:spLocks noGrp="1"/>
          </p:cNvSpPr>
          <p:nvPr>
            <p:ph idx="1"/>
          </p:nvPr>
        </p:nvSpPr>
        <p:spPr/>
        <p:txBody>
          <a:bodyPr/>
          <a:lstStyle/>
          <a:p>
            <a:r>
              <a:rPr lang="en-US" dirty="0" smtClean="0"/>
              <a:t>Connects an ‘in-memory’ reader and writer</a:t>
            </a:r>
          </a:p>
          <a:p>
            <a:pPr marL="457200" lvl="1" indent="0">
              <a:buNone/>
            </a:pPr>
            <a:endParaRPr lang="en-US" dirty="0"/>
          </a:p>
        </p:txBody>
      </p:sp>
      <p:sp>
        <p:nvSpPr>
          <p:cNvPr id="7" name="Striped Right Arrow 6"/>
          <p:cNvSpPr/>
          <p:nvPr/>
        </p:nvSpPr>
        <p:spPr>
          <a:xfrm>
            <a:off x="2743886" y="2720463"/>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8" name="Rectangle 7"/>
          <p:cNvSpPr/>
          <p:nvPr/>
        </p:nvSpPr>
        <p:spPr>
          <a:xfrm>
            <a:off x="3049634" y="2865022"/>
            <a:ext cx="925081"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writer</a:t>
            </a:r>
            <a:endParaRPr lang="en-US" dirty="0"/>
          </a:p>
        </p:txBody>
      </p:sp>
      <p:sp>
        <p:nvSpPr>
          <p:cNvPr id="9" name="Rectangle 8"/>
          <p:cNvSpPr/>
          <p:nvPr/>
        </p:nvSpPr>
        <p:spPr>
          <a:xfrm>
            <a:off x="5338819" y="2865022"/>
            <a:ext cx="925081"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reader</a:t>
            </a:r>
            <a:endParaRPr lang="en-US" dirty="0"/>
          </a:p>
        </p:txBody>
      </p:sp>
      <p:sp>
        <p:nvSpPr>
          <p:cNvPr id="11" name="Sequential Access Storage 10"/>
          <p:cNvSpPr/>
          <p:nvPr/>
        </p:nvSpPr>
        <p:spPr>
          <a:xfrm>
            <a:off x="457200" y="4217898"/>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12" name="Sequential Access Storage 11"/>
          <p:cNvSpPr/>
          <p:nvPr/>
        </p:nvSpPr>
        <p:spPr>
          <a:xfrm flipH="1">
            <a:off x="6844477" y="4190938"/>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3" name="Striped Right Arrow 12"/>
          <p:cNvSpPr/>
          <p:nvPr/>
        </p:nvSpPr>
        <p:spPr>
          <a:xfrm>
            <a:off x="2759565" y="4669175"/>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pipe</a:t>
            </a:r>
            <a:endParaRPr lang="en-US" dirty="0"/>
          </a:p>
        </p:txBody>
      </p:sp>
      <p:sp>
        <p:nvSpPr>
          <p:cNvPr id="14" name="Rectangle 13"/>
          <p:cNvSpPr/>
          <p:nvPr/>
        </p:nvSpPr>
        <p:spPr>
          <a:xfrm>
            <a:off x="3065314" y="4813734"/>
            <a:ext cx="807486"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5" name="Rectangle 14"/>
          <p:cNvSpPr/>
          <p:nvPr/>
        </p:nvSpPr>
        <p:spPr>
          <a:xfrm>
            <a:off x="5597527" y="4813734"/>
            <a:ext cx="682052"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t>
            </a:r>
            <a:endParaRPr lang="en-US" dirty="0"/>
          </a:p>
        </p:txBody>
      </p:sp>
    </p:spTree>
    <p:extLst>
      <p:ext uri="{BB962C8B-B14F-4D97-AF65-F5344CB8AC3E}">
        <p14:creationId xmlns:p14="http://schemas.microsoft.com/office/powerpoint/2010/main" val="1998138568"/>
      </p:ext>
    </p:extLst>
  </p:cSld>
  <p:clrMapOvr>
    <a:masterClrMapping/>
  </p:clrMapOvr>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io.TeeReader</a:t>
            </a:r>
            <a:endParaRPr lang="en-US" dirty="0"/>
          </a:p>
        </p:txBody>
      </p:sp>
      <p:sp>
        <p:nvSpPr>
          <p:cNvPr id="3" name="Content Placeholder 2"/>
          <p:cNvSpPr>
            <a:spLocks noGrp="1"/>
          </p:cNvSpPr>
          <p:nvPr>
            <p:ph idx="1"/>
          </p:nvPr>
        </p:nvSpPr>
        <p:spPr/>
        <p:txBody>
          <a:bodyPr/>
          <a:lstStyle/>
          <a:p>
            <a:r>
              <a:rPr lang="en-US" dirty="0" smtClean="0"/>
              <a:t>Allows for ‘tapping’ the data flowing between reader and writer</a:t>
            </a:r>
            <a:endParaRPr lang="en-US" dirty="0"/>
          </a:p>
        </p:txBody>
      </p:sp>
      <p:sp>
        <p:nvSpPr>
          <p:cNvPr id="4" name="Sequential Access Storage 3"/>
          <p:cNvSpPr/>
          <p:nvPr/>
        </p:nvSpPr>
        <p:spPr>
          <a:xfrm>
            <a:off x="457200" y="3190382"/>
            <a:ext cx="1842323" cy="854554"/>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Source</a:t>
            </a:r>
            <a:endParaRPr lang="en-US" dirty="0"/>
          </a:p>
        </p:txBody>
      </p:sp>
      <p:sp>
        <p:nvSpPr>
          <p:cNvPr id="6" name="Striped Right Arrow 5"/>
          <p:cNvSpPr/>
          <p:nvPr/>
        </p:nvSpPr>
        <p:spPr>
          <a:xfrm>
            <a:off x="2759565" y="3641659"/>
            <a:ext cx="3825761" cy="580157"/>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smtClean="0"/>
              <a:t>TeeReader</a:t>
            </a:r>
            <a:endParaRPr lang="en-US" dirty="0"/>
          </a:p>
        </p:txBody>
      </p:sp>
      <p:sp>
        <p:nvSpPr>
          <p:cNvPr id="9" name="Sequential Access Storage 8"/>
          <p:cNvSpPr/>
          <p:nvPr/>
        </p:nvSpPr>
        <p:spPr>
          <a:xfrm flipH="1">
            <a:off x="3806129" y="5271609"/>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0" name="Up Arrow 9"/>
          <p:cNvSpPr/>
          <p:nvPr/>
        </p:nvSpPr>
        <p:spPr>
          <a:xfrm rot="10800000">
            <a:off x="4362764" y="4084135"/>
            <a:ext cx="580157" cy="925595"/>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175951" y="3754377"/>
            <a:ext cx="572296"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r1</a:t>
            </a:r>
            <a:endParaRPr lang="en-US" dirty="0"/>
          </a:p>
        </p:txBody>
      </p:sp>
      <p:sp>
        <p:nvSpPr>
          <p:cNvPr id="7" name="Rectangle 6"/>
          <p:cNvSpPr/>
          <p:nvPr/>
        </p:nvSpPr>
        <p:spPr>
          <a:xfrm>
            <a:off x="4362762" y="5829488"/>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
        <p:nvSpPr>
          <p:cNvPr id="13" name="Sequential Access Storage 12"/>
          <p:cNvSpPr/>
          <p:nvPr/>
        </p:nvSpPr>
        <p:spPr>
          <a:xfrm>
            <a:off x="6779424" y="3444702"/>
            <a:ext cx="1842323" cy="854554"/>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Source</a:t>
            </a:r>
            <a:endParaRPr lang="en-US" dirty="0"/>
          </a:p>
        </p:txBody>
      </p:sp>
      <p:sp>
        <p:nvSpPr>
          <p:cNvPr id="8" name="Rectangle 7"/>
          <p:cNvSpPr/>
          <p:nvPr/>
        </p:nvSpPr>
        <p:spPr>
          <a:xfrm>
            <a:off x="7518248" y="4004775"/>
            <a:ext cx="517418" cy="2665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r2</a:t>
            </a:r>
            <a:endParaRPr lang="en-US" dirty="0"/>
          </a:p>
        </p:txBody>
      </p:sp>
    </p:spTree>
    <p:extLst>
      <p:ext uri="{BB962C8B-B14F-4D97-AF65-F5344CB8AC3E}">
        <p14:creationId xmlns:p14="http://schemas.microsoft.com/office/powerpoint/2010/main" val="3291167144"/>
      </p:ext>
    </p:extLst>
  </p:cSld>
  <p:clrMapOvr>
    <a:masterClrMapping/>
  </p:clrMapOvr>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a:off x="2763501" y="4146853"/>
            <a:ext cx="1654171" cy="57231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io.MultiWriter</a:t>
            </a:r>
            <a:endParaRPr lang="en-US" dirty="0"/>
          </a:p>
        </p:txBody>
      </p:sp>
      <p:sp>
        <p:nvSpPr>
          <p:cNvPr id="3" name="Content Placeholder 2"/>
          <p:cNvSpPr>
            <a:spLocks noGrp="1"/>
          </p:cNvSpPr>
          <p:nvPr>
            <p:ph idx="1"/>
          </p:nvPr>
        </p:nvSpPr>
        <p:spPr/>
        <p:txBody>
          <a:bodyPr/>
          <a:lstStyle/>
          <a:p>
            <a:r>
              <a:rPr lang="en-US" dirty="0" smtClean="0"/>
              <a:t>Allows for ‘duplication’ of the data flowing to  writers</a:t>
            </a:r>
            <a:endParaRPr lang="en-US" dirty="0"/>
          </a:p>
        </p:txBody>
      </p:sp>
      <p:sp>
        <p:nvSpPr>
          <p:cNvPr id="9" name="Sequential Access Storage 8"/>
          <p:cNvSpPr/>
          <p:nvPr/>
        </p:nvSpPr>
        <p:spPr>
          <a:xfrm flipH="1">
            <a:off x="3441600" y="54044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7" name="Rectangle 6"/>
          <p:cNvSpPr/>
          <p:nvPr/>
        </p:nvSpPr>
        <p:spPr>
          <a:xfrm>
            <a:off x="3998233" y="5962284"/>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w3</a:t>
            </a:r>
            <a:endParaRPr lang="en-US" dirty="0"/>
          </a:p>
        </p:txBody>
      </p:sp>
      <p:sp>
        <p:nvSpPr>
          <p:cNvPr id="13" name="Sequential Access Storage 12"/>
          <p:cNvSpPr/>
          <p:nvPr/>
        </p:nvSpPr>
        <p:spPr>
          <a:xfrm flipH="1">
            <a:off x="5283923" y="400477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8" name="Rectangle 7"/>
          <p:cNvSpPr/>
          <p:nvPr/>
        </p:nvSpPr>
        <p:spPr>
          <a:xfrm>
            <a:off x="6022747" y="456484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w2</a:t>
            </a:r>
            <a:endParaRPr lang="en-US" dirty="0"/>
          </a:p>
        </p:txBody>
      </p:sp>
      <p:sp>
        <p:nvSpPr>
          <p:cNvPr id="5" name="Left-Right-Up Arrow 4"/>
          <p:cNvSpPr/>
          <p:nvPr/>
        </p:nvSpPr>
        <p:spPr>
          <a:xfrm rot="5400000">
            <a:off x="3784592" y="3874415"/>
            <a:ext cx="1505252" cy="1077973"/>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equential Access Storage 13"/>
          <p:cNvSpPr/>
          <p:nvPr/>
        </p:nvSpPr>
        <p:spPr>
          <a:xfrm flipH="1">
            <a:off x="3441600" y="2573505"/>
            <a:ext cx="1842323" cy="854554"/>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Destination</a:t>
            </a:r>
            <a:endParaRPr lang="en-US" dirty="0"/>
          </a:p>
        </p:txBody>
      </p:sp>
      <p:sp>
        <p:nvSpPr>
          <p:cNvPr id="15" name="Rectangle 14"/>
          <p:cNvSpPr/>
          <p:nvPr/>
        </p:nvSpPr>
        <p:spPr>
          <a:xfrm>
            <a:off x="4180424" y="3133578"/>
            <a:ext cx="517418"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w1</a:t>
            </a:r>
            <a:endParaRPr lang="en-US" dirty="0"/>
          </a:p>
        </p:txBody>
      </p:sp>
      <p:sp>
        <p:nvSpPr>
          <p:cNvPr id="16" name="Rectangle 15"/>
          <p:cNvSpPr/>
          <p:nvPr/>
        </p:nvSpPr>
        <p:spPr>
          <a:xfrm>
            <a:off x="2998201" y="4298290"/>
            <a:ext cx="580159" cy="2665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a:t>
            </a:r>
            <a:endParaRPr lang="en-US" dirty="0"/>
          </a:p>
        </p:txBody>
      </p:sp>
    </p:spTree>
    <p:extLst>
      <p:ext uri="{BB962C8B-B14F-4D97-AF65-F5344CB8AC3E}">
        <p14:creationId xmlns:p14="http://schemas.microsoft.com/office/powerpoint/2010/main" val="876579107"/>
      </p:ext>
    </p:extLst>
  </p:cSld>
  <p:clrMapOvr>
    <a:masterClrMapping/>
  </p:clrMapOvr>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os.Create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4313170"/>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C11: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58353142"/>
      </p:ext>
    </p:extLst>
  </p:cSld>
  <p:clrMapOvr>
    <a:masterClrMapping/>
  </p:clrMapOvr>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Create and storing data in files</a:t>
            </a:r>
          </a:p>
          <a:p>
            <a:pPr lvl="1"/>
            <a:r>
              <a:rPr lang="en-US" b="1" dirty="0" smtClean="0">
                <a:latin typeface="Helvetica Neue"/>
                <a:cs typeface="Helvetica Neue"/>
              </a:rPr>
              <a:t>Create a file using </a:t>
            </a:r>
            <a:r>
              <a:rPr lang="en-US" b="1" dirty="0" err="1" smtClean="0">
                <a:latin typeface="Helvetica Neue"/>
                <a:cs typeface="Helvetica Neue"/>
              </a:rPr>
              <a:t>os.Create</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Store data to a file using </a:t>
            </a:r>
            <a:r>
              <a:rPr lang="en-US" b="1" dirty="0" err="1" smtClean="0">
                <a:latin typeface="Helvetica Neue"/>
                <a:cs typeface="Helvetica Neue"/>
              </a:rPr>
              <a:t>io.Writer</a:t>
            </a:r>
            <a:r>
              <a:rPr lang="en-US" b="1" dirty="0"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595008412"/>
      </p:ext>
    </p:extLst>
  </p:cSld>
  <p:clrMapOvr>
    <a:masterClrMapping/>
  </p:clrMapOvr>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2</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os.Open</a:t>
            </a:r>
            <a:r>
              <a:rPr lang="en-US" sz="66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1130845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Opening and reading files</a:t>
            </a:r>
          </a:p>
          <a:p>
            <a:pPr lvl="1"/>
            <a:r>
              <a:rPr lang="en-US" b="1" dirty="0" smtClean="0">
                <a:latin typeface="Helvetica Neue"/>
                <a:cs typeface="Helvetica Neue"/>
              </a:rPr>
              <a:t>Open files using </a:t>
            </a:r>
            <a:r>
              <a:rPr lang="en-US" b="1" dirty="0" err="1" smtClean="0">
                <a:latin typeface="Helvetica Neue"/>
                <a:cs typeface="Helvetica Neue"/>
              </a:rPr>
              <a:t>os.Open</a:t>
            </a:r>
            <a:r>
              <a:rPr lang="en-US" b="1" dirty="0" smtClean="0">
                <a:latin typeface="Helvetica Neue"/>
                <a:cs typeface="Helvetica Neue"/>
              </a:rPr>
              <a:t>()</a:t>
            </a:r>
          </a:p>
          <a:p>
            <a:pPr lvl="1"/>
            <a:r>
              <a:rPr lang="en-US" b="1" dirty="0" smtClean="0">
                <a:latin typeface="Helvetica Neue"/>
                <a:cs typeface="Helvetica Neue"/>
              </a:rPr>
              <a:t>Methods:</a:t>
            </a:r>
          </a:p>
          <a:p>
            <a:pPr lvl="2"/>
            <a:r>
              <a:rPr lang="en-US" b="1" dirty="0" smtClean="0">
                <a:latin typeface="Helvetica Neue"/>
                <a:cs typeface="Helvetica Neue"/>
              </a:rPr>
              <a:t>Read data from a file using </a:t>
            </a:r>
            <a:r>
              <a:rPr lang="en-US" b="1" dirty="0" err="1" smtClean="0">
                <a:latin typeface="Helvetica Neue"/>
                <a:cs typeface="Helvetica Neue"/>
              </a:rPr>
              <a:t>io.Reader</a:t>
            </a:r>
            <a:r>
              <a:rPr lang="en-US" b="1" smtClean="0">
                <a:latin typeface="Helvetica Neue"/>
                <a:cs typeface="Helvetica Neue"/>
              </a:rPr>
              <a:t> interface</a:t>
            </a:r>
            <a:endParaRPr lang="en-US" b="1" dirty="0">
              <a:latin typeface="Helvetica Neue"/>
              <a:cs typeface="Helvetica Neue"/>
            </a:endParaRPr>
          </a:p>
        </p:txBody>
      </p:sp>
    </p:spTree>
    <p:extLst>
      <p:ext uri="{BB962C8B-B14F-4D97-AF65-F5344CB8AC3E}">
        <p14:creationId xmlns:p14="http://schemas.microsoft.com/office/powerpoint/2010/main" val="1236770949"/>
      </p:ext>
    </p:extLst>
  </p:cSld>
  <p:clrMapOvr>
    <a:masterClrMapping/>
  </p:clrMapOvr>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Binary File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441988216"/>
      </p:ext>
    </p:extLst>
  </p:cSld>
  <p:clrMapOvr>
    <a:masterClrMapping/>
  </p:clrMapOvr>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Working with binary files</a:t>
            </a:r>
          </a:p>
          <a:p>
            <a:pPr lvl="1"/>
            <a:r>
              <a:rPr lang="en-US" b="1" dirty="0" smtClean="0">
                <a:latin typeface="Helvetica Neue"/>
                <a:cs typeface="Helvetica Neue"/>
              </a:rPr>
              <a:t>Creating</a:t>
            </a:r>
          </a:p>
          <a:p>
            <a:pPr lvl="1"/>
            <a:r>
              <a:rPr lang="en-US" b="1" dirty="0" smtClean="0">
                <a:latin typeface="Helvetica Neue"/>
                <a:cs typeface="Helvetica Neue"/>
              </a:rPr>
              <a:t>Writing</a:t>
            </a:r>
          </a:p>
          <a:p>
            <a:pPr lvl="1"/>
            <a:r>
              <a:rPr lang="en-US" b="1" dirty="0" smtClean="0">
                <a:latin typeface="Helvetica Neue"/>
                <a:cs typeface="Helvetica Neue"/>
              </a:rPr>
              <a:t>Opening</a:t>
            </a:r>
          </a:p>
          <a:p>
            <a:pPr lvl="1"/>
            <a:r>
              <a:rPr lang="en-US" b="1" smtClean="0">
                <a:latin typeface="Helvetica Neue"/>
                <a:cs typeface="Helvetica Neue"/>
              </a:rPr>
              <a:t>Reading</a:t>
            </a:r>
            <a:endParaRPr lang="en-US" b="1" dirty="0">
              <a:latin typeface="Helvetica Neue"/>
              <a:cs typeface="Helvetica Neue"/>
            </a:endParaRPr>
          </a:p>
        </p:txBody>
      </p:sp>
    </p:spTree>
    <p:extLst>
      <p:ext uri="{BB962C8B-B14F-4D97-AF65-F5344CB8AC3E}">
        <p14:creationId xmlns:p14="http://schemas.microsoft.com/office/powerpoint/2010/main" val="2290209183"/>
      </p:ext>
    </p:extLst>
  </p:cSld>
  <p:clrMapOvr>
    <a:masterClrMapping/>
  </p:clrMapOvr>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4</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x.Stat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4199123872"/>
      </p:ext>
    </p:extLst>
  </p:cSld>
  <p:clrMapOvr>
    <a:masterClrMapping/>
  </p:clrMapOvr>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Other useful things to do with a file:</a:t>
            </a:r>
          </a:p>
          <a:p>
            <a:pPr lvl="1"/>
            <a:r>
              <a:rPr lang="en-US" b="1" dirty="0" smtClean="0">
                <a:latin typeface="Helvetica Neue"/>
                <a:cs typeface="Helvetica Neue"/>
              </a:rPr>
              <a:t>Stats</a:t>
            </a:r>
          </a:p>
          <a:p>
            <a:pPr lvl="2"/>
            <a:r>
              <a:rPr lang="en-US" b="1" dirty="0" smtClean="0">
                <a:latin typeface="Helvetica Neue"/>
                <a:cs typeface="Helvetica Neue"/>
              </a:rPr>
              <a:t>Size</a:t>
            </a:r>
            <a:endParaRPr lang="en-US" b="1" dirty="0">
              <a:latin typeface="Helvetica Neue"/>
              <a:cs typeface="Helvetica Neue"/>
            </a:endParaRPr>
          </a:p>
          <a:p>
            <a:pPr lvl="2"/>
            <a:r>
              <a:rPr lang="en-US" b="1" dirty="0" smtClean="0">
                <a:latin typeface="Helvetica Neue"/>
                <a:cs typeface="Helvetica Neue"/>
              </a:rPr>
              <a:t>Mode</a:t>
            </a:r>
          </a:p>
          <a:p>
            <a:pPr lvl="2"/>
            <a:r>
              <a:rPr lang="en-US" b="1" smtClean="0">
                <a:latin typeface="Helvetica Neue"/>
                <a:cs typeface="Helvetica Neue"/>
              </a:rPr>
              <a:t>Perm</a:t>
            </a:r>
            <a:endParaRPr lang="en-US" b="1" dirty="0" smtClean="0">
              <a:latin typeface="Helvetica Neue"/>
              <a:cs typeface="Helvetica Neue"/>
            </a:endParaRPr>
          </a:p>
          <a:p>
            <a:pPr lvl="2"/>
            <a:r>
              <a:rPr lang="en-US" b="1" dirty="0" smtClean="0">
                <a:latin typeface="Helvetica Neue"/>
                <a:cs typeface="Helvetica Neue"/>
              </a:rPr>
              <a:t>Check if exist</a:t>
            </a:r>
          </a:p>
          <a:p>
            <a:pPr lvl="2"/>
            <a:r>
              <a:rPr lang="en-US" b="1" dirty="0" smtClean="0">
                <a:latin typeface="Helvetica Neue"/>
                <a:cs typeface="Helvetica Neue"/>
              </a:rPr>
              <a:t>Etc.</a:t>
            </a:r>
          </a:p>
        </p:txBody>
      </p:sp>
    </p:spTree>
    <p:extLst>
      <p:ext uri="{BB962C8B-B14F-4D97-AF65-F5344CB8AC3E}">
        <p14:creationId xmlns:p14="http://schemas.microsoft.com/office/powerpoint/2010/main" val="694651422"/>
      </p:ext>
    </p:extLst>
  </p:cSld>
  <p:clrMapOvr>
    <a:masterClrMapping/>
  </p:clrMapOvr>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os.Args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674846499"/>
      </p:ext>
    </p:extLst>
  </p:cSld>
  <p:clrMapOvr>
    <a:masterClrMapping/>
  </p:clrMapOvr>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are command-line arguments?</a:t>
            </a:r>
          </a:p>
          <a:p>
            <a:pPr lvl="1"/>
            <a:r>
              <a:rPr lang="en-US" b="1" dirty="0" smtClean="0">
                <a:latin typeface="Helvetica Neue"/>
                <a:cs typeface="Helvetica Neue"/>
              </a:rPr>
              <a:t>Or just simply program/application arguments, since you don’t need a command line to pass them*</a:t>
            </a:r>
          </a:p>
          <a:p>
            <a:pPr lvl="1"/>
            <a:r>
              <a:rPr lang="en-US" b="1" dirty="0" smtClean="0">
                <a:latin typeface="Helvetica Neue"/>
                <a:cs typeface="Helvetica Neue"/>
              </a:rPr>
              <a:t>Examples:</a:t>
            </a:r>
          </a:p>
          <a:p>
            <a:pPr lvl="2"/>
            <a:r>
              <a:rPr lang="en-US" b="1" dirty="0" smtClean="0">
                <a:latin typeface="Helvetica Neue"/>
                <a:cs typeface="Helvetica Neue"/>
              </a:rPr>
              <a:t>$ awesome </a:t>
            </a:r>
            <a:r>
              <a:rPr lang="en-US" b="1" dirty="0">
                <a:latin typeface="Helvetica Neue"/>
                <a:cs typeface="Helvetica Neue"/>
              </a:rPr>
              <a:t>-</a:t>
            </a:r>
            <a:r>
              <a:rPr lang="en-US" b="1" dirty="0" smtClean="0">
                <a:latin typeface="Helvetica Neue"/>
                <a:cs typeface="Helvetica Neue"/>
              </a:rPr>
              <a:t>f -n 5 --level=high my other </a:t>
            </a:r>
            <a:r>
              <a:rPr lang="en-US" b="1" dirty="0" err="1" smtClean="0">
                <a:latin typeface="Helvetica Neue"/>
                <a:cs typeface="Helvetica Neue"/>
              </a:rPr>
              <a:t>args</a:t>
            </a:r>
            <a:endParaRPr lang="en-US" b="1" dirty="0" smtClean="0">
              <a:latin typeface="Helvetica Neue"/>
              <a:cs typeface="Helvetica Neue"/>
            </a:endParaRPr>
          </a:p>
          <a:p>
            <a:pPr lvl="2"/>
            <a:r>
              <a:rPr lang="en-US" b="1" dirty="0" smtClean="0">
                <a:latin typeface="Helvetica Neue"/>
                <a:cs typeface="Helvetica Neue"/>
              </a:rPr>
              <a:t>C:&gt; </a:t>
            </a:r>
            <a:r>
              <a:rPr lang="en-US" b="1" dirty="0">
                <a:latin typeface="Helvetica Neue"/>
                <a:cs typeface="Helvetica Neue"/>
              </a:rPr>
              <a:t>awesome -f -n 5 --level=high my other </a:t>
            </a:r>
            <a:r>
              <a:rPr lang="en-US" b="1" dirty="0" err="1">
                <a:latin typeface="Helvetica Neue"/>
                <a:cs typeface="Helvetica Neue"/>
              </a:rPr>
              <a:t>args</a:t>
            </a:r>
            <a:endParaRPr lang="en-US" b="1" dirty="0">
              <a:latin typeface="Helvetica Neue"/>
              <a:cs typeface="Helvetica Neue"/>
            </a:endParaRPr>
          </a:p>
          <a:p>
            <a:pPr lvl="1"/>
            <a:r>
              <a:rPr lang="en-US" b="1" dirty="0" smtClean="0">
                <a:latin typeface="Helvetica Neue"/>
                <a:cs typeface="Helvetica Neue"/>
              </a:rPr>
              <a:t>Accessing </a:t>
            </a:r>
            <a:r>
              <a:rPr lang="en-US" b="1" dirty="0" err="1" smtClean="0">
                <a:latin typeface="Helvetica Neue"/>
                <a:cs typeface="Helvetica Neue"/>
              </a:rPr>
              <a:t>Cmdline</a:t>
            </a:r>
            <a:r>
              <a:rPr lang="en-US" b="1" dirty="0" smtClean="0">
                <a:latin typeface="Helvetica Neue"/>
                <a:cs typeface="Helvetica Neue"/>
              </a:rPr>
              <a:t> </a:t>
            </a:r>
            <a:r>
              <a:rPr lang="en-US" b="1" dirty="0" err="1" smtClean="0">
                <a:latin typeface="Helvetica Neue"/>
                <a:cs typeface="Helvetica Neue"/>
              </a:rPr>
              <a:t>args</a:t>
            </a:r>
            <a:endParaRPr lang="en-US" b="1" dirty="0">
              <a:latin typeface="Helvetica Neue"/>
              <a:cs typeface="Helvetica Neue"/>
            </a:endParaRPr>
          </a:p>
        </p:txBody>
      </p:sp>
    </p:spTree>
    <p:extLst>
      <p:ext uri="{BB962C8B-B14F-4D97-AF65-F5344CB8AC3E}">
        <p14:creationId xmlns:p14="http://schemas.microsoft.com/office/powerpoint/2010/main" val="1307990749"/>
      </p:ext>
    </p:extLst>
  </p:cSld>
  <p:clrMapOvr>
    <a:masterClrMapping/>
  </p:clrMapOvr>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Exercise: Echo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‘echo’ program:</a:t>
            </a:r>
          </a:p>
          <a:p>
            <a:pPr lvl="1"/>
            <a:r>
              <a:rPr lang="en-US" b="1" dirty="0" smtClean="0">
                <a:latin typeface="Helvetica Neue"/>
                <a:cs typeface="Helvetica Neue"/>
              </a:rPr>
              <a:t>Program must write its </a:t>
            </a:r>
            <a:r>
              <a:rPr lang="en-US" b="1" dirty="0" err="1" smtClean="0">
                <a:latin typeface="Helvetica Neue"/>
                <a:cs typeface="Helvetica Neue"/>
              </a:rPr>
              <a:t>args</a:t>
            </a:r>
            <a:r>
              <a:rPr lang="en-US" b="1" dirty="0" smtClean="0">
                <a:latin typeface="Helvetica Neue"/>
                <a:cs typeface="Helvetica Neue"/>
              </a:rPr>
              <a:t> to  the output</a:t>
            </a:r>
          </a:p>
          <a:p>
            <a:pPr lvl="1"/>
            <a:r>
              <a:rPr lang="en-US" b="1" dirty="0" smtClean="0">
                <a:latin typeface="Helvetica Neue"/>
                <a:cs typeface="Helvetica Neue"/>
              </a:rPr>
              <a:t>Support ‘-</a:t>
            </a:r>
            <a:r>
              <a:rPr lang="en-US" b="1" dirty="0" smtClean="0">
                <a:latin typeface="Helvetica Neue"/>
                <a:cs typeface="Helvetica Neue"/>
              </a:rPr>
              <a:t>n’ option to suppress writing a new line</a:t>
            </a:r>
          </a:p>
          <a:p>
            <a:pPr lvl="2"/>
            <a:r>
              <a:rPr lang="en-US" b="1" dirty="0" smtClean="0">
                <a:latin typeface="Helvetica Neue"/>
                <a:cs typeface="Helvetica Neue"/>
              </a:rPr>
              <a:t>Example: </a:t>
            </a:r>
          </a:p>
          <a:p>
            <a:pPr lvl="3"/>
            <a:r>
              <a:rPr lang="en-US" b="1" dirty="0" smtClean="0">
                <a:latin typeface="Helvetica Neue"/>
                <a:cs typeface="Helvetica Neue"/>
              </a:rPr>
              <a:t>$ echo hello ‘a brave new world’</a:t>
            </a:r>
          </a:p>
          <a:p>
            <a:pPr lvl="4"/>
            <a:r>
              <a:rPr lang="en-US" b="1" dirty="0" smtClean="0">
                <a:latin typeface="Helvetica Neue"/>
                <a:cs typeface="Helvetica Neue"/>
              </a:rPr>
              <a:t>hello a brave new world</a:t>
            </a:r>
            <a:endParaRPr lang="en-US" b="1" dirty="0" smtClean="0">
              <a:latin typeface="Helvetica Neue"/>
              <a:cs typeface="Helvetica Neue"/>
            </a:endParaRP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Exercise: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ls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056727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Implement a Unix-like ‘</a:t>
            </a:r>
            <a:r>
              <a:rPr lang="en-US" b="1" dirty="0" err="1" smtClean="0">
                <a:latin typeface="Helvetica Neue"/>
                <a:cs typeface="Helvetica Neue"/>
              </a:rPr>
              <a:t>ls</a:t>
            </a:r>
            <a:r>
              <a:rPr lang="en-US" b="1" dirty="0" smtClean="0">
                <a:latin typeface="Helvetica Neue"/>
                <a:cs typeface="Helvetica Neue"/>
              </a:rPr>
              <a:t>’ program:</a:t>
            </a:r>
          </a:p>
          <a:p>
            <a:pPr lvl="1"/>
            <a:r>
              <a:rPr lang="en-US" b="1" dirty="0" smtClean="0">
                <a:latin typeface="Helvetica Neue"/>
                <a:cs typeface="Helvetica Neue"/>
              </a:rPr>
              <a:t>Requirements</a:t>
            </a:r>
          </a:p>
          <a:p>
            <a:pPr lvl="2"/>
            <a:r>
              <a:rPr lang="en-US" b="1" dirty="0" smtClean="0">
                <a:latin typeface="Helvetica Neue"/>
                <a:cs typeface="Helvetica Neue"/>
              </a:rPr>
              <a:t>Listing of current directory when no file/directory is provided</a:t>
            </a:r>
          </a:p>
          <a:p>
            <a:pPr lvl="2"/>
            <a:r>
              <a:rPr lang="en-US" b="1" dirty="0" smtClean="0">
                <a:latin typeface="Helvetica Neue"/>
                <a:cs typeface="Helvetica Neue"/>
              </a:rPr>
              <a:t>Support a limited version of ‘-l’ for long listing</a:t>
            </a:r>
          </a:p>
          <a:p>
            <a:pPr lvl="3"/>
            <a:r>
              <a:rPr lang="en-US" b="1" dirty="0" smtClean="0">
                <a:latin typeface="Helvetica Neue"/>
                <a:cs typeface="Helvetica Neue"/>
              </a:rPr>
              <a:t>Permission</a:t>
            </a:r>
          </a:p>
          <a:p>
            <a:pPr lvl="3"/>
            <a:r>
              <a:rPr lang="en-US" b="1" dirty="0" smtClean="0">
                <a:latin typeface="Helvetica Neue"/>
                <a:cs typeface="Helvetica Neue"/>
              </a:rPr>
              <a:t>Size</a:t>
            </a:r>
          </a:p>
          <a:p>
            <a:pPr lvl="3"/>
            <a:r>
              <a:rPr lang="en-US" b="1" dirty="0" smtClean="0">
                <a:latin typeface="Helvetica Neue"/>
                <a:cs typeface="Helvetica Neue"/>
              </a:rPr>
              <a:t>Filename</a:t>
            </a:r>
          </a:p>
        </p:txBody>
      </p:sp>
    </p:spTree>
    <p:extLst>
      <p:ext uri="{BB962C8B-B14F-4D97-AF65-F5344CB8AC3E}">
        <p14:creationId xmlns:p14="http://schemas.microsoft.com/office/powerpoint/2010/main" val="2719712171"/>
      </p:ext>
    </p:extLst>
  </p:cSld>
  <p:clrMapOvr>
    <a:masterClrMapping/>
  </p:clrMapOvr>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Standard I/O</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3571012599"/>
      </p:ext>
    </p:extLst>
  </p:cSld>
  <p:clrMapOvr>
    <a:masterClrMapping/>
  </p:clrMapOvr>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a:bodyPr>
          <a:lstStyle/>
          <a:p>
            <a:r>
              <a:rPr lang="en-US" b="1" dirty="0" smtClean="0">
                <a:latin typeface="Helvetica Neue"/>
                <a:cs typeface="Helvetica Neue"/>
              </a:rPr>
              <a:t>What is ‘standard </a:t>
            </a:r>
            <a:r>
              <a:rPr lang="en-US" b="1" dirty="0" err="1" smtClean="0">
                <a:latin typeface="Helvetica Neue"/>
                <a:cs typeface="Helvetica Neue"/>
              </a:rPr>
              <a:t>io</a:t>
            </a:r>
            <a:r>
              <a:rPr lang="en-US" b="1" dirty="0" smtClean="0">
                <a:latin typeface="Helvetica Neue"/>
                <a:cs typeface="Helvetica Neue"/>
              </a:rPr>
              <a:t>’?</a:t>
            </a:r>
          </a:p>
          <a:p>
            <a:pPr lvl="1"/>
            <a:r>
              <a:rPr lang="en-US" b="1" dirty="0" smtClean="0">
                <a:latin typeface="Helvetica Neue"/>
                <a:cs typeface="Helvetica Neue"/>
              </a:rPr>
              <a:t>Understanding:</a:t>
            </a:r>
          </a:p>
          <a:p>
            <a:pPr lvl="2"/>
            <a:r>
              <a:rPr lang="en-US" b="1" dirty="0" err="1" smtClean="0">
                <a:latin typeface="Helvetica Neue"/>
                <a:cs typeface="Helvetica Neue"/>
              </a:rPr>
              <a:t>os.Stdout</a:t>
            </a:r>
            <a:endParaRPr lang="en-US" b="1" dirty="0" smtClean="0">
              <a:latin typeface="Helvetica Neue"/>
              <a:cs typeface="Helvetica Neue"/>
            </a:endParaRPr>
          </a:p>
          <a:p>
            <a:pPr lvl="2"/>
            <a:r>
              <a:rPr lang="en-US" b="1" dirty="0" err="1" smtClean="0">
                <a:latin typeface="Helvetica Neue"/>
                <a:cs typeface="Helvetica Neue"/>
              </a:rPr>
              <a:t>os.Stdin</a:t>
            </a:r>
            <a:endParaRPr lang="en-US" b="1" dirty="0" smtClean="0">
              <a:latin typeface="Helvetica Neue"/>
              <a:cs typeface="Helvetica Neue"/>
            </a:endParaRPr>
          </a:p>
          <a:p>
            <a:pPr lvl="2"/>
            <a:r>
              <a:rPr lang="en-US" b="1" dirty="0" err="1" smtClean="0">
                <a:latin typeface="Helvetica Neue"/>
                <a:cs typeface="Helvetica Neue"/>
              </a:rPr>
              <a:t>os.Stderr</a:t>
            </a:r>
            <a:endParaRPr lang="en-US" b="1" dirty="0" smtClean="0">
              <a:latin typeface="Helvetica Neue"/>
              <a:cs typeface="Helvetica Neue"/>
            </a:endParaRPr>
          </a:p>
          <a:p>
            <a:pPr lvl="1"/>
            <a:r>
              <a:rPr lang="en-US" b="1" dirty="0" smtClean="0">
                <a:latin typeface="Helvetica Neue"/>
                <a:cs typeface="Helvetica Neue"/>
              </a:rPr>
              <a:t>Using:</a:t>
            </a:r>
          </a:p>
          <a:p>
            <a:pPr lvl="2"/>
            <a:r>
              <a:rPr lang="en-US" b="1" dirty="0" err="1" smtClean="0">
                <a:latin typeface="Helvetica Neue"/>
                <a:cs typeface="Helvetica Neue"/>
              </a:rPr>
              <a:t>os.Stdout</a:t>
            </a:r>
            <a:endParaRPr lang="en-US" b="1" dirty="0" smtClean="0">
              <a:latin typeface="Helvetica Neue"/>
              <a:cs typeface="Helvetica Neue"/>
            </a:endParaRPr>
          </a:p>
          <a:p>
            <a:pPr lvl="2"/>
            <a:r>
              <a:rPr lang="en-US" b="1" dirty="0" err="1" smtClean="0">
                <a:latin typeface="Helvetica Neue"/>
                <a:cs typeface="Helvetica Neue"/>
              </a:rPr>
              <a:t>os.Stdin</a:t>
            </a:r>
            <a:endParaRPr lang="en-US" b="1" dirty="0" smtClean="0">
              <a:latin typeface="Helvetica Neue"/>
              <a:cs typeface="Helvetica Neue"/>
            </a:endParaRPr>
          </a:p>
          <a:p>
            <a:pPr lvl="2"/>
            <a:r>
              <a:rPr lang="en-US" b="1" dirty="0" err="1" smtClean="0">
                <a:latin typeface="Helvetica Neue"/>
                <a:cs typeface="Helvetica Neue"/>
              </a:rPr>
              <a:t>os.Stderr</a:t>
            </a:r>
            <a:endParaRPr lang="en-US" b="1" dirty="0">
              <a:latin typeface="Helvetica Neue"/>
              <a:cs typeface="Helvetica Neue"/>
            </a:endParaRPr>
          </a:p>
        </p:txBody>
      </p:sp>
    </p:spTree>
    <p:extLst>
      <p:ext uri="{BB962C8B-B14F-4D97-AF65-F5344CB8AC3E}">
        <p14:creationId xmlns:p14="http://schemas.microsoft.com/office/powerpoint/2010/main" val="1348739405"/>
      </p:ext>
    </p:extLst>
  </p:cSld>
  <p:clrMapOvr>
    <a:masterClrMapping/>
  </p:clrMapOvr>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a:cs typeface="Helvetica Neue"/>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rPr>
              <a:t> Aux Stuff</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Neue"/>
              <a:cs typeface="Helvetica Neue"/>
            </a:endParaRPr>
          </a:p>
        </p:txBody>
      </p:sp>
      <p:sp>
        <p:nvSpPr>
          <p:cNvPr id="8" name="Rectangle 7"/>
          <p:cNvSpPr/>
          <p:nvPr/>
        </p:nvSpPr>
        <p:spPr>
          <a:xfrm>
            <a:off x="1" y="3195108"/>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latin typeface="Helvetica Neue"/>
                <a:cs typeface="Helvetica Neue"/>
              </a:rPr>
              <a:t>11: </a:t>
            </a:r>
            <a:r>
              <a:rPr lang="en-US" sz="6000" b="1" dirty="0" err="1" smtClean="0">
                <a:ln/>
                <a:solidFill>
                  <a:schemeClr val="accent3">
                    <a:lumMod val="50000"/>
                  </a:schemeClr>
                </a:solidFill>
                <a:effectLst/>
                <a:latin typeface="Helvetica Neue"/>
                <a:cs typeface="Helvetica Neue"/>
              </a:rPr>
              <a:t>os</a:t>
            </a:r>
            <a:r>
              <a:rPr lang="en-US" sz="6000" b="1" dirty="0" smtClean="0">
                <a:ln/>
                <a:solidFill>
                  <a:schemeClr val="accent3">
                    <a:lumMod val="50000"/>
                  </a:schemeClr>
                </a:solidFill>
                <a:effectLst/>
                <a:latin typeface="Helvetica Neue"/>
                <a:cs typeface="Helvetica Neue"/>
              </a:rPr>
              <a:t> Package</a:t>
            </a:r>
          </a:p>
        </p:txBody>
      </p:sp>
    </p:spTree>
    <p:extLst>
      <p:ext uri="{BB962C8B-B14F-4D97-AF65-F5344CB8AC3E}">
        <p14:creationId xmlns:p14="http://schemas.microsoft.com/office/powerpoint/2010/main" val="27616727"/>
      </p:ext>
    </p:extLst>
  </p:cSld>
  <p:clrMapOvr>
    <a:masterClrMapping/>
  </p:clrMapOvr>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Helvetica Neue"/>
                <a:cs typeface="Helvetica Neue"/>
              </a:rPr>
              <a:t>Objectives</a:t>
            </a:r>
            <a:endParaRPr lang="en-US" b="1" dirty="0">
              <a:latin typeface="Helvetica Neue"/>
              <a:cs typeface="Helvetica Neue"/>
            </a:endParaRPr>
          </a:p>
        </p:txBody>
      </p:sp>
      <p:sp>
        <p:nvSpPr>
          <p:cNvPr id="3" name="Content Placeholder 2"/>
          <p:cNvSpPr>
            <a:spLocks noGrp="1"/>
          </p:cNvSpPr>
          <p:nvPr>
            <p:ph idx="1"/>
          </p:nvPr>
        </p:nvSpPr>
        <p:spPr/>
        <p:txBody>
          <a:bodyPr>
            <a:normAutofit fontScale="92500"/>
          </a:bodyPr>
          <a:lstStyle/>
          <a:p>
            <a:r>
              <a:rPr lang="en-US" b="1" dirty="0" smtClean="0">
                <a:latin typeface="Helvetica Neue"/>
                <a:cs typeface="Helvetica Neue"/>
              </a:rPr>
              <a:t>More </a:t>
            </a:r>
            <a:r>
              <a:rPr lang="en-US" b="1" dirty="0" err="1" smtClean="0">
                <a:latin typeface="Helvetica Neue"/>
                <a:cs typeface="Helvetica Neue"/>
              </a:rPr>
              <a:t>os</a:t>
            </a:r>
            <a:r>
              <a:rPr lang="en-US" b="1" dirty="0" smtClean="0">
                <a:latin typeface="Helvetica Neue"/>
                <a:cs typeface="Helvetica Neue"/>
              </a:rPr>
              <a:t> package goodies</a:t>
            </a:r>
          </a:p>
          <a:p>
            <a:pPr lvl="1"/>
            <a:r>
              <a:rPr lang="en-US" b="1" dirty="0">
                <a:latin typeface="Helvetica Neue"/>
                <a:cs typeface="Helvetica Neue"/>
              </a:rPr>
              <a:t>Set arbitrary read/write* location within a file</a:t>
            </a:r>
          </a:p>
          <a:p>
            <a:pPr lvl="1"/>
            <a:r>
              <a:rPr lang="en-US" b="1" dirty="0">
                <a:latin typeface="Helvetica Neue"/>
                <a:cs typeface="Helvetica Neue"/>
              </a:rPr>
              <a:t>Flush file data to disk/perm store</a:t>
            </a:r>
          </a:p>
          <a:p>
            <a:pPr lvl="1"/>
            <a:r>
              <a:rPr lang="en-US" b="1" dirty="0">
                <a:latin typeface="Helvetica Neue"/>
                <a:cs typeface="Helvetica Neue"/>
              </a:rPr>
              <a:t>Truncate file data/</a:t>
            </a:r>
            <a:r>
              <a:rPr lang="en-US" b="1" dirty="0" smtClean="0">
                <a:latin typeface="Helvetica Neue"/>
                <a:cs typeface="Helvetica Neue"/>
              </a:rPr>
              <a:t>length</a:t>
            </a:r>
          </a:p>
          <a:p>
            <a:pPr lvl="1"/>
            <a:r>
              <a:rPr lang="en-US" b="1" dirty="0" smtClean="0">
                <a:latin typeface="Helvetica Neue"/>
                <a:cs typeface="Helvetica Neue"/>
              </a:rPr>
              <a:t>Directory Listing</a:t>
            </a:r>
          </a:p>
          <a:p>
            <a:pPr lvl="1"/>
            <a:r>
              <a:rPr lang="en-US" b="1" dirty="0" smtClean="0">
                <a:latin typeface="Helvetica Neue"/>
                <a:cs typeface="Helvetica Neue"/>
              </a:rPr>
              <a:t>Environment variable</a:t>
            </a:r>
          </a:p>
          <a:p>
            <a:pPr lvl="1"/>
            <a:r>
              <a:rPr lang="en-US" b="1" dirty="0" smtClean="0">
                <a:latin typeface="Helvetica Neue"/>
                <a:cs typeface="Helvetica Neue"/>
              </a:rPr>
              <a:t>Starting a process</a:t>
            </a:r>
          </a:p>
          <a:p>
            <a:pPr lvl="1"/>
            <a:r>
              <a:rPr lang="en-US" b="1" dirty="0" smtClean="0">
                <a:latin typeface="Helvetica Neue"/>
                <a:cs typeface="Helvetica Neue"/>
              </a:rPr>
              <a:t>Hostname</a:t>
            </a:r>
          </a:p>
          <a:p>
            <a:pPr lvl="1"/>
            <a:r>
              <a:rPr lang="en-US" b="1" dirty="0" smtClean="0">
                <a:latin typeface="Helvetica Neue"/>
                <a:cs typeface="Helvetica Neue"/>
              </a:rPr>
              <a:t>User info</a:t>
            </a:r>
            <a:endParaRPr lang="en-US" b="1" dirty="0">
              <a:latin typeface="Helvetica Neue"/>
              <a:cs typeface="Helvetica Neue"/>
            </a:endParaRPr>
          </a:p>
        </p:txBody>
      </p:sp>
    </p:spTree>
    <p:extLst>
      <p:ext uri="{BB962C8B-B14F-4D97-AF65-F5344CB8AC3E}">
        <p14:creationId xmlns:p14="http://schemas.microsoft.com/office/powerpoint/2010/main" val="31561630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32571</TotalTime>
  <Words>12385</Words>
  <Application>Microsoft Macintosh PowerPoint</Application>
  <PresentationFormat>On-screen Show (4:3)</PresentationFormat>
  <Paragraphs>3059</Paragraphs>
  <Slides>404</Slides>
  <Notes>1</Notes>
  <HiddenSlides>0</HiddenSlides>
  <MMClips>0</MMClips>
  <ScaleCrop>false</ScaleCrop>
  <HeadingPairs>
    <vt:vector size="4" baseType="variant">
      <vt:variant>
        <vt:lpstr>Theme</vt:lpstr>
      </vt:variant>
      <vt:variant>
        <vt:i4>1</vt:i4>
      </vt:variant>
      <vt:variant>
        <vt:lpstr>Slide Titles</vt:lpstr>
      </vt:variant>
      <vt:variant>
        <vt:i4>404</vt:i4>
      </vt:variant>
    </vt:vector>
  </HeadingPairs>
  <TitlesOfParts>
    <vt:vector size="405"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io.Pipe()</vt:lpstr>
      <vt:lpstr>io.TeeReader</vt:lpstr>
      <vt:lpstr>io.MultiWriter</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lpstr>PowerPoint Presentation</vt:lpstr>
      <vt:lpstr>Objectives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1909</cp:revision>
  <dcterms:created xsi:type="dcterms:W3CDTF">2016-08-19T13:44:54Z</dcterms:created>
  <dcterms:modified xsi:type="dcterms:W3CDTF">2017-05-16T14:56:22Z</dcterms:modified>
</cp:coreProperties>
</file>